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311" r:id="rId2"/>
    <p:sldId id="336" r:id="rId3"/>
    <p:sldId id="266" r:id="rId4"/>
    <p:sldId id="338" r:id="rId5"/>
    <p:sldId id="339" r:id="rId6"/>
    <p:sldId id="321" r:id="rId7"/>
    <p:sldId id="307" r:id="rId8"/>
    <p:sldId id="332" r:id="rId9"/>
    <p:sldId id="316" r:id="rId10"/>
    <p:sldId id="331" r:id="rId11"/>
    <p:sldId id="317" r:id="rId12"/>
    <p:sldId id="333" r:id="rId13"/>
    <p:sldId id="319" r:id="rId14"/>
    <p:sldId id="322" r:id="rId15"/>
    <p:sldId id="318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5" roundtripDataSignature="AMtx7mjbyW338xsp8BADtXnTIAmAoJ4R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26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69"/>
    <p:restoredTop sz="81988"/>
  </p:normalViewPr>
  <p:slideViewPr>
    <p:cSldViewPr snapToGrid="0">
      <p:cViewPr varScale="1">
        <p:scale>
          <a:sx n="83" d="100"/>
          <a:sy n="83" d="100"/>
        </p:scale>
        <p:origin x="20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55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56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Kickoff Brendan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84049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03369a851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Brendan</a:t>
            </a:r>
            <a:endParaRPr dirty="0"/>
          </a:p>
        </p:txBody>
      </p:sp>
      <p:sp>
        <p:nvSpPr>
          <p:cNvPr id="355" name="Google Shape;355;g2803369a85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42847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03369a851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2803369a85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261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03369a851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2803369a85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7636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03369a851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2803369a85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7064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" name="Google Shape;2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7721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03369a851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55" name="Google Shape;355;g2803369a85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03369a851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2803369a85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2618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Brendan</a:t>
            </a:r>
            <a:endParaRPr dirty="0"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4681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03369a851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5" name="Google Shape;355;g2803369a85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0867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03369a851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2803369a85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0866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03369a851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2803369a85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16838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Brendan</a:t>
            </a:r>
            <a:endParaRPr dirty="0"/>
          </a:p>
        </p:txBody>
      </p:sp>
      <p:sp>
        <p:nvSpPr>
          <p:cNvPr id="232" name="Google Shape;2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977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r>
              <a:rPr lang="en-US" dirty="0"/>
              <a:t>Hello</a:t>
            </a:r>
          </a:p>
          <a:p>
            <a:pPr lvl="1"/>
            <a:r>
              <a:rPr lang="en-US" dirty="0"/>
              <a:t>Hello</a:t>
            </a:r>
          </a:p>
          <a:p>
            <a:pPr lvl="2"/>
            <a:r>
              <a:rPr lang="en-US" dirty="0"/>
              <a:t>Hi</a:t>
            </a:r>
          </a:p>
          <a:p>
            <a:pPr lvl="2"/>
            <a:endParaRPr lang="en-US" dirty="0"/>
          </a:p>
          <a:p>
            <a:pPr lvl="1"/>
            <a:endParaRPr dirty="0"/>
          </a:p>
        </p:txBody>
      </p:sp>
      <p:sp>
        <p:nvSpPr>
          <p:cNvPr id="25" name="Google Shape;2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3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3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25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0200976" y="111724"/>
            <a:ext cx="1896753" cy="36512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mtrade.un.org/data/doc/UpgradePla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9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tradeapi.un.org/files/v1/app/reference/ListofReferences.jso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11.svg"/><Relationship Id="rId5" Type="http://schemas.openxmlformats.org/officeDocument/2006/relationships/image" Target="../media/image5.png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6651171" y="1079500"/>
            <a:ext cx="5192486" cy="21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venir"/>
              <a:buNone/>
            </a:pPr>
            <a:r>
              <a:rPr lang="en-US" sz="64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sym typeface="Source Sans Pro"/>
              </a:rPr>
              <a:t>Atlas Data Cleaning</a:t>
            </a:r>
            <a:endParaRPr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6651170" y="3429000"/>
            <a:ext cx="304800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January 2024</a:t>
            </a:r>
            <a:endParaRPr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9454F3-5D27-D9D4-8458-571B55558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531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448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803369a851_0_38"/>
          <p:cNvSpPr/>
          <p:nvPr/>
        </p:nvSpPr>
        <p:spPr>
          <a:xfrm>
            <a:off x="-10657" y="0"/>
            <a:ext cx="371400" cy="6894000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4C016F-7639-4633-1410-0C94B8B892B5}"/>
              </a:ext>
            </a:extLst>
          </p:cNvPr>
          <p:cNvSpPr txBox="1"/>
          <p:nvPr/>
        </p:nvSpPr>
        <p:spPr>
          <a:xfrm>
            <a:off x="559905" y="6327881"/>
            <a:ext cx="61026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  <a:r>
              <a:rPr lang="en-US" dirty="0">
                <a:hlinkClick r:id="rId3"/>
              </a:rPr>
              <a:t>Upgrade information for Comtrade's new 2022 API</a:t>
            </a:r>
            <a:endParaRPr lang="en-US" dirty="0"/>
          </a:p>
        </p:txBody>
      </p:sp>
      <p:sp>
        <p:nvSpPr>
          <p:cNvPr id="4" name="Google Shape;24;p27">
            <a:extLst>
              <a:ext uri="{FF2B5EF4-FFF2-40B4-BE49-F238E27FC236}">
                <a16:creationId xmlns:a16="http://schemas.microsoft.com/office/drawing/2014/main" id="{7F625A4D-EBA7-5DEC-9589-9B4F6A8E788D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695160" y="1542986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New data fields on trade flows and partner country attribution:</a:t>
            </a:r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Mode of Transport</a:t>
            </a:r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Customs procedure codes</a:t>
            </a:r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2</a:t>
            </a:r>
            <a:r>
              <a:rPr lang="en-US" baseline="30000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nd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 partner</a:t>
            </a:r>
          </a:p>
          <a:p>
            <a:r>
              <a:rPr lang="en-US" b="0" i="0" dirty="0">
                <a:solidFill>
                  <a:schemeClr val="bg2">
                    <a:lumMod val="75000"/>
                  </a:schemeClr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Symmetrical valuation of imports and exports and insurance and freight costs</a:t>
            </a:r>
          </a:p>
          <a:p>
            <a:r>
              <a:rPr lang="en-US" b="0" i="0" dirty="0">
                <a:solidFill>
                  <a:schemeClr val="bg2">
                    <a:lumMod val="75000"/>
                  </a:schemeClr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Nature of trade flows, such as re-exports, re-imports, and goods for processing, and intra-firm trade</a:t>
            </a:r>
          </a:p>
          <a:p>
            <a:r>
              <a:rPr lang="en-US" b="0" i="0" dirty="0">
                <a:solidFill>
                  <a:schemeClr val="bg2">
                    <a:lumMod val="75000"/>
                  </a:schemeClr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Quantity metrics</a:t>
            </a:r>
            <a:endParaRPr lang="en-US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</a:endParaRPr>
          </a:p>
          <a:p>
            <a:r>
              <a:rPr lang="en-US" b="0" i="0" dirty="0">
                <a:solidFill>
                  <a:schemeClr val="bg2">
                    <a:lumMod val="75000"/>
                  </a:schemeClr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Weight and shipping metrics</a:t>
            </a:r>
            <a:endParaRPr lang="en-US" sz="4000" dirty="0">
              <a:solidFill>
                <a:schemeClr val="bg2">
                  <a:lumMod val="7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C43660-873B-B289-022B-67F659B3C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Comtrade gave us more data…</a:t>
            </a:r>
          </a:p>
        </p:txBody>
      </p:sp>
    </p:spTree>
    <p:extLst>
      <p:ext uri="{BB962C8B-B14F-4D97-AF65-F5344CB8AC3E}">
        <p14:creationId xmlns:p14="http://schemas.microsoft.com/office/powerpoint/2010/main" val="2520056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/>
          <p:nvPr/>
        </p:nvSpPr>
        <p:spPr>
          <a:xfrm>
            <a:off x="-10657" y="0"/>
            <a:ext cx="371352" cy="6893859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358;g2803369a851_0_38">
            <a:extLst>
              <a:ext uri="{FF2B5EF4-FFF2-40B4-BE49-F238E27FC236}">
                <a16:creationId xmlns:a16="http://schemas.microsoft.com/office/drawing/2014/main" id="{3670CC32-8E86-E413-96D4-1C76E8880963}"/>
              </a:ext>
            </a:extLst>
          </p:cNvPr>
          <p:cNvSpPr txBox="1"/>
          <p:nvPr/>
        </p:nvSpPr>
        <p:spPr>
          <a:xfrm>
            <a:off x="894822" y="376230"/>
            <a:ext cx="9218007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r>
              <a:rPr lang="en-US" sz="35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Access </a:t>
            </a:r>
            <a:r>
              <a:rPr lang="en-US" sz="3500" i="1" dirty="0">
                <a:solidFill>
                  <a:schemeClr val="accen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Raw</a:t>
            </a:r>
            <a:r>
              <a:rPr lang="en-US" sz="35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&amp; </a:t>
            </a:r>
            <a:r>
              <a:rPr lang="en-US" sz="3500" i="1" dirty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Atlas-Ready</a:t>
            </a:r>
            <a:r>
              <a:rPr lang="en-US" sz="3500" dirty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35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from the Cluster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BA1A9A-9E33-F4B3-1222-DDCBB6840D25}"/>
              </a:ext>
            </a:extLst>
          </p:cNvPr>
          <p:cNvSpPr/>
          <p:nvPr/>
        </p:nvSpPr>
        <p:spPr>
          <a:xfrm>
            <a:off x="3418918" y="1790061"/>
            <a:ext cx="4873744" cy="469170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F3B7612-23B6-77B0-D2B6-DB53F9088ACF}"/>
              </a:ext>
            </a:extLst>
          </p:cNvPr>
          <p:cNvSpPr/>
          <p:nvPr/>
        </p:nvSpPr>
        <p:spPr>
          <a:xfrm>
            <a:off x="5915253" y="3281857"/>
            <a:ext cx="4354286" cy="62048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/>
            <a:r>
              <a:rPr lang="en-US" sz="2000" dirty="0">
                <a:solidFill>
                  <a:schemeClr val="bg2"/>
                </a:solidFill>
              </a:rPr>
              <a:t>Comtrade Compactor</a:t>
            </a:r>
          </a:p>
          <a:p>
            <a:pPr lvl="3"/>
            <a:r>
              <a:rPr lang="en-US" sz="1600" i="1" dirty="0">
                <a:solidFill>
                  <a:schemeClr val="bg2"/>
                </a:solidFill>
              </a:rPr>
              <a:t>Request the raw data you want</a:t>
            </a:r>
            <a:endParaRPr lang="en-US" i="1" dirty="0">
              <a:solidFill>
                <a:schemeClr val="bg2"/>
              </a:solidFill>
            </a:endParaRP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BD2DD8D0-FD72-8E29-1810-B46B41024D53}"/>
              </a:ext>
            </a:extLst>
          </p:cNvPr>
          <p:cNvSpPr/>
          <p:nvPr/>
        </p:nvSpPr>
        <p:spPr>
          <a:xfrm>
            <a:off x="5754376" y="2879013"/>
            <a:ext cx="489857" cy="337457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 descr="Database with solid fill">
            <a:extLst>
              <a:ext uri="{FF2B5EF4-FFF2-40B4-BE49-F238E27FC236}">
                <a16:creationId xmlns:a16="http://schemas.microsoft.com/office/drawing/2014/main" id="{AA1E823D-6940-D953-F116-A3BE1F0D9A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50956" y="4320921"/>
            <a:ext cx="914400" cy="914400"/>
          </a:xfrm>
          <a:prstGeom prst="rect">
            <a:avLst/>
          </a:prstGeom>
        </p:spPr>
      </p:pic>
      <p:pic>
        <p:nvPicPr>
          <p:cNvPr id="14" name="Graphic 13" descr="Download with solid fill">
            <a:extLst>
              <a:ext uri="{FF2B5EF4-FFF2-40B4-BE49-F238E27FC236}">
                <a16:creationId xmlns:a16="http://schemas.microsoft.com/office/drawing/2014/main" id="{9B3C6D56-C7F9-E73D-3280-63434411E4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76408" y="3825671"/>
            <a:ext cx="620487" cy="620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6E8770-7D3C-4905-9776-7F40742B5A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0624" y="1207574"/>
            <a:ext cx="2716588" cy="740123"/>
          </a:xfrm>
          <a:prstGeom prst="rect">
            <a:avLst/>
          </a:prstGeom>
        </p:spPr>
      </p:pic>
      <p:sp>
        <p:nvSpPr>
          <p:cNvPr id="10" name="Down Arrow 9">
            <a:extLst>
              <a:ext uri="{FF2B5EF4-FFF2-40B4-BE49-F238E27FC236}">
                <a16:creationId xmlns:a16="http://schemas.microsoft.com/office/drawing/2014/main" id="{CB2DF7E8-30DA-2CAD-E69F-B7AADBBAC657}"/>
              </a:ext>
            </a:extLst>
          </p:cNvPr>
          <p:cNvSpPr/>
          <p:nvPr/>
        </p:nvSpPr>
        <p:spPr>
          <a:xfrm>
            <a:off x="2128712" y="1864019"/>
            <a:ext cx="489857" cy="337457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09D95A6-69F5-E219-7D71-64235E14294D}"/>
              </a:ext>
            </a:extLst>
          </p:cNvPr>
          <p:cNvSpPr/>
          <p:nvPr/>
        </p:nvSpPr>
        <p:spPr>
          <a:xfrm>
            <a:off x="1917204" y="2269484"/>
            <a:ext cx="4354286" cy="6204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bg2"/>
                </a:solidFill>
              </a:rPr>
              <a:t>Comtrade Downloader </a:t>
            </a:r>
          </a:p>
          <a:p>
            <a:r>
              <a:rPr lang="en-US" i="1" dirty="0">
                <a:solidFill>
                  <a:schemeClr val="bg2"/>
                </a:solidFill>
              </a:rPr>
              <a:t>Routinely pulls latest data from Comtrade</a:t>
            </a:r>
          </a:p>
        </p:txBody>
      </p:sp>
      <p:pic>
        <p:nvPicPr>
          <p:cNvPr id="13" name="Graphic 12" descr="Remote learning math outline">
            <a:extLst>
              <a:ext uri="{FF2B5EF4-FFF2-40B4-BE49-F238E27FC236}">
                <a16:creationId xmlns:a16="http://schemas.microsoft.com/office/drawing/2014/main" id="{69259E6F-487C-642B-E612-D1571E1967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76443" y="4334173"/>
            <a:ext cx="914400" cy="914400"/>
          </a:xfrm>
          <a:prstGeom prst="rect">
            <a:avLst/>
          </a:prstGeom>
        </p:spPr>
      </p:pic>
      <p:sp>
        <p:nvSpPr>
          <p:cNvPr id="15" name="Left Arrow 14">
            <a:extLst>
              <a:ext uri="{FF2B5EF4-FFF2-40B4-BE49-F238E27FC236}">
                <a16:creationId xmlns:a16="http://schemas.microsoft.com/office/drawing/2014/main" id="{2BB81B12-CB93-F79F-0085-E905C1C20ADB}"/>
              </a:ext>
            </a:extLst>
          </p:cNvPr>
          <p:cNvSpPr/>
          <p:nvPr/>
        </p:nvSpPr>
        <p:spPr>
          <a:xfrm>
            <a:off x="9146628" y="4506451"/>
            <a:ext cx="565325" cy="543339"/>
          </a:xfrm>
          <a:prstGeom prst="leftArrow">
            <a:avLst/>
          </a:prstGeom>
          <a:gradFill flip="none" rotWithShape="1">
            <a:gsLst>
              <a:gs pos="0">
                <a:srgbClr val="7030A0"/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843B50-2E4E-91E9-CA89-E900B1FBF3C1}"/>
              </a:ext>
            </a:extLst>
          </p:cNvPr>
          <p:cNvSpPr txBox="1"/>
          <p:nvPr/>
        </p:nvSpPr>
        <p:spPr>
          <a:xfrm>
            <a:off x="8005523" y="5159241"/>
            <a:ext cx="14759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Bustos-Yildirim Method</a:t>
            </a:r>
          </a:p>
        </p:txBody>
      </p:sp>
      <p:sp>
        <p:nvSpPr>
          <p:cNvPr id="24" name="Left Arrow 23">
            <a:extLst>
              <a:ext uri="{FF2B5EF4-FFF2-40B4-BE49-F238E27FC236}">
                <a16:creationId xmlns:a16="http://schemas.microsoft.com/office/drawing/2014/main" id="{5FB04FC6-BCBB-5EF4-0BD3-082141A9A258}"/>
              </a:ext>
            </a:extLst>
          </p:cNvPr>
          <p:cNvSpPr/>
          <p:nvPr/>
        </p:nvSpPr>
        <p:spPr>
          <a:xfrm>
            <a:off x="7708719" y="4506451"/>
            <a:ext cx="565325" cy="543339"/>
          </a:xfrm>
          <a:prstGeom prst="leftArrow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D04E7D-B00F-BED1-664B-8481C1DACA54}"/>
              </a:ext>
            </a:extLst>
          </p:cNvPr>
          <p:cNvSpPr txBox="1"/>
          <p:nvPr/>
        </p:nvSpPr>
        <p:spPr>
          <a:xfrm>
            <a:off x="2742895" y="1686087"/>
            <a:ext cx="1628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Comtradeapicall Python library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CD81CB7-2E7A-3780-E6E8-90F3F4A9582A}"/>
              </a:ext>
            </a:extLst>
          </p:cNvPr>
          <p:cNvSpPr/>
          <p:nvPr/>
        </p:nvSpPr>
        <p:spPr>
          <a:xfrm>
            <a:off x="3218973" y="4384054"/>
            <a:ext cx="4354286" cy="62048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/>
            <a:r>
              <a:rPr lang="en-US" sz="2000" dirty="0">
                <a:solidFill>
                  <a:schemeClr val="bg2"/>
                </a:solidFill>
              </a:rPr>
              <a:t>Atlas Data Ingestion</a:t>
            </a:r>
          </a:p>
          <a:p>
            <a:pPr lvl="3"/>
            <a:r>
              <a:rPr lang="en-US" sz="1600" i="1" dirty="0">
                <a:solidFill>
                  <a:schemeClr val="bg2"/>
                </a:solidFill>
              </a:rPr>
              <a:t>Process data and prep for the Atlas</a:t>
            </a:r>
            <a:endParaRPr lang="en-US" i="1" dirty="0">
              <a:solidFill>
                <a:schemeClr val="bg2"/>
              </a:solidFill>
            </a:endParaRPr>
          </a:p>
        </p:txBody>
      </p:sp>
      <p:pic>
        <p:nvPicPr>
          <p:cNvPr id="29" name="Graphic 28" descr="Download with solid fill">
            <a:extLst>
              <a:ext uri="{FF2B5EF4-FFF2-40B4-BE49-F238E27FC236}">
                <a16:creationId xmlns:a16="http://schemas.microsoft.com/office/drawing/2014/main" id="{6CD9BBBD-5ADF-3370-C53A-537537B1339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08674" y="4957131"/>
            <a:ext cx="620487" cy="620487"/>
          </a:xfrm>
          <a:prstGeom prst="rect">
            <a:avLst/>
          </a:prstGeom>
        </p:spPr>
      </p:pic>
      <p:pic>
        <p:nvPicPr>
          <p:cNvPr id="30" name="Graphic 29" descr="Database with solid fill">
            <a:extLst>
              <a:ext uri="{FF2B5EF4-FFF2-40B4-BE49-F238E27FC236}">
                <a16:creationId xmlns:a16="http://schemas.microsoft.com/office/drawing/2014/main" id="{DF23FFE6-8C2A-5AB3-2730-7397C4C258E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61717" y="5477808"/>
            <a:ext cx="914400" cy="9144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4BA3AC6-3404-DFE8-D7B0-91E00F83346D}"/>
              </a:ext>
            </a:extLst>
          </p:cNvPr>
          <p:cNvSpPr/>
          <p:nvPr/>
        </p:nvSpPr>
        <p:spPr>
          <a:xfrm>
            <a:off x="2371725" y="4320921"/>
            <a:ext cx="2514600" cy="2160849"/>
          </a:xfrm>
          <a:prstGeom prst="ellipse">
            <a:avLst/>
          </a:prstGeom>
          <a:solidFill>
            <a:schemeClr val="bg1">
              <a:lumMod val="85000"/>
              <a:alpha val="4218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F371FE6-BA18-D34A-D6B0-F3BAFE45A7B9}"/>
              </a:ext>
            </a:extLst>
          </p:cNvPr>
          <p:cNvSpPr/>
          <p:nvPr/>
        </p:nvSpPr>
        <p:spPr>
          <a:xfrm>
            <a:off x="8983225" y="3240496"/>
            <a:ext cx="2514600" cy="2160849"/>
          </a:xfrm>
          <a:prstGeom prst="ellipse">
            <a:avLst/>
          </a:prstGeom>
          <a:solidFill>
            <a:schemeClr val="bg1">
              <a:lumMod val="85000"/>
              <a:alpha val="4218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4EFF0-3E39-FC0E-7CB7-D9C4709D8C37}"/>
              </a:ext>
            </a:extLst>
          </p:cNvPr>
          <p:cNvSpPr txBox="1"/>
          <p:nvPr/>
        </p:nvSpPr>
        <p:spPr>
          <a:xfrm>
            <a:off x="9243140" y="2016619"/>
            <a:ext cx="260393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1. Raw Comtrade data, download a compacted dataset to your specifications and requirements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C68BF6-A86B-A159-C243-136BAE14C40F}"/>
              </a:ext>
            </a:extLst>
          </p:cNvPr>
          <p:cNvSpPr txBox="1"/>
          <p:nvPr/>
        </p:nvSpPr>
        <p:spPr>
          <a:xfrm>
            <a:off x="995515" y="4601126"/>
            <a:ext cx="147292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2. Download Atlas data directly from the Cluster. Identical data to Dataverse downloads. </a:t>
            </a:r>
          </a:p>
        </p:txBody>
      </p:sp>
    </p:spTree>
    <p:extLst>
      <p:ext uri="{BB962C8B-B14F-4D97-AF65-F5344CB8AC3E}">
        <p14:creationId xmlns:p14="http://schemas.microsoft.com/office/powerpoint/2010/main" val="2674268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803369a851_0_38"/>
          <p:cNvSpPr txBox="1"/>
          <p:nvPr/>
        </p:nvSpPr>
        <p:spPr>
          <a:xfrm>
            <a:off x="894822" y="376230"/>
            <a:ext cx="9177866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r>
              <a:rPr lang="en-US" sz="36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Cluster directory for Atlas Data</a:t>
            </a:r>
            <a:endParaRPr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59" name="Google Shape;359;g2803369a851_0_38"/>
          <p:cNvSpPr/>
          <p:nvPr/>
        </p:nvSpPr>
        <p:spPr>
          <a:xfrm>
            <a:off x="-10657" y="0"/>
            <a:ext cx="371400" cy="6894000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24;p27">
            <a:extLst>
              <a:ext uri="{FF2B5EF4-FFF2-40B4-BE49-F238E27FC236}">
                <a16:creationId xmlns:a16="http://schemas.microsoft.com/office/drawing/2014/main" id="{897D29C4-5462-5B3F-2E5F-FDA246AE0E2B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894822" y="148814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marL="11430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en-US" b="1" dirty="0">
                <a:solidFill>
                  <a:schemeClr val="tx2">
                    <a:lumMod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Uncleaned Raw Comtrade Data</a:t>
            </a:r>
          </a:p>
          <a:p>
            <a:pPr>
              <a:lnSpc>
                <a:spcPct val="200000"/>
              </a:lnSpc>
              <a:spcBef>
                <a:spcPts val="0"/>
              </a:spcBef>
              <a:buSzPts val="3000"/>
            </a:pPr>
            <a:r>
              <a:rPr lang="en-US" b="0" i="0" dirty="0">
                <a:solidFill>
                  <a:schemeClr val="tx2">
                    <a:lumMod val="25000"/>
                  </a:schemeClr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/n/hausmann_lab/lab/atlas/data/raw</a:t>
            </a:r>
            <a:endParaRPr lang="en-US" b="1" dirty="0">
              <a:solidFill>
                <a:schemeClr val="tx2">
                  <a:lumMod val="2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Source Sans Pro"/>
              <a:sym typeface="Source Sans Pro"/>
            </a:endParaRPr>
          </a:p>
          <a:p>
            <a:pPr marL="114300" indent="0">
              <a:lnSpc>
                <a:spcPct val="200000"/>
              </a:lnSpc>
              <a:spcBef>
                <a:spcPts val="0"/>
              </a:spcBef>
              <a:buSzPts val="3000"/>
              <a:buNone/>
            </a:pPr>
            <a:r>
              <a:rPr lang="en-US" sz="2800" b="1" dirty="0">
                <a:solidFill>
                  <a:schemeClr val="tx2">
                    <a:lumMod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  <a:sym typeface="Source Sans Pro"/>
              </a:rPr>
              <a:t>Sebastián’s Cleaned File</a:t>
            </a:r>
          </a:p>
          <a:p>
            <a:pPr>
              <a:lnSpc>
                <a:spcPct val="200000"/>
              </a:lnSpc>
              <a:spcBef>
                <a:spcPts val="0"/>
              </a:spcBef>
              <a:buSzPts val="3000"/>
            </a:pPr>
            <a:r>
              <a:rPr lang="en-US" b="0" i="0" dirty="0">
                <a:solidFill>
                  <a:schemeClr val="tx2">
                    <a:lumMod val="25000"/>
                  </a:schemeClr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/n/hausmann_lab/lab/atlas/data/input/2023-07-11</a:t>
            </a:r>
            <a:endParaRPr lang="en-US" b="1" dirty="0">
              <a:solidFill>
                <a:schemeClr val="tx2">
                  <a:lumMod val="2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Source Sans Pro"/>
              <a:sym typeface="Source Sans Pro"/>
            </a:endParaRPr>
          </a:p>
          <a:p>
            <a:pPr marL="11430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en-US" b="1" dirty="0">
                <a:solidFill>
                  <a:schemeClr val="tx2">
                    <a:lumMod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Atlas Data</a:t>
            </a:r>
          </a:p>
          <a:p>
            <a:pPr>
              <a:lnSpc>
                <a:spcPct val="200000"/>
              </a:lnSpc>
              <a:spcBef>
                <a:spcPts val="0"/>
              </a:spcBef>
              <a:buSzPts val="3000"/>
            </a:pPr>
            <a:r>
              <a:rPr lang="en-US" dirty="0">
                <a:solidFill>
                  <a:schemeClr val="tx2">
                    <a:lumMod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ource Sans Pro"/>
                <a:sym typeface="Source Sans Pro"/>
              </a:rPr>
              <a:t>/n/hausmann_lab/lab/atlas/data/output/atlas_2023_09_19.h5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93F186-F217-58E0-D5D2-8ADA19393267}"/>
              </a:ext>
            </a:extLst>
          </p:cNvPr>
          <p:cNvSpPr/>
          <p:nvPr/>
        </p:nvSpPr>
        <p:spPr>
          <a:xfrm>
            <a:off x="894822" y="5839479"/>
            <a:ext cx="10963803" cy="76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2">
                    <a:lumMod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Atlas data is transitioning from HDF over to Parquet Files. A data directory is stored in the *data_tools_for_GL directory</a:t>
            </a:r>
          </a:p>
        </p:txBody>
      </p:sp>
    </p:spTree>
    <p:extLst>
      <p:ext uri="{BB962C8B-B14F-4D97-AF65-F5344CB8AC3E}">
        <p14:creationId xmlns:p14="http://schemas.microsoft.com/office/powerpoint/2010/main" val="3991353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803369a851_0_38"/>
          <p:cNvSpPr txBox="1"/>
          <p:nvPr/>
        </p:nvSpPr>
        <p:spPr>
          <a:xfrm>
            <a:off x="894822" y="376230"/>
            <a:ext cx="9177866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r>
              <a:rPr lang="en-US" sz="36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Directory for Data Tools Notebook</a:t>
            </a:r>
            <a:endParaRPr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59" name="Google Shape;359;g2803369a851_0_38"/>
          <p:cNvSpPr/>
          <p:nvPr/>
        </p:nvSpPr>
        <p:spPr>
          <a:xfrm>
            <a:off x="-10657" y="0"/>
            <a:ext cx="371400" cy="6894000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24;p27">
            <a:extLst>
              <a:ext uri="{FF2B5EF4-FFF2-40B4-BE49-F238E27FC236}">
                <a16:creationId xmlns:a16="http://schemas.microsoft.com/office/drawing/2014/main" id="{897D29C4-5462-5B3F-2E5F-FDA246AE0E2B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894822" y="1488141"/>
            <a:ext cx="1108536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marL="11430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en-US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/n/hausmann_lab/lab/*data_tools_for_GL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/atlas_country_inclusion.ipynb</a:t>
            </a:r>
            <a:endParaRPr lang="en-US" sz="24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en-US" sz="28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/n/hausmann_lab/lab</a:t>
            </a:r>
            <a:r>
              <a:rPr lang="en-US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/*data_tools_for_GL </a:t>
            </a:r>
            <a:r>
              <a:rPr lang="en-US" sz="28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800" dirty="0" err="1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comtrade_compactor.ipynb</a:t>
            </a:r>
            <a:endParaRPr lang="en-US" sz="2800"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399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803369a851_0_38"/>
          <p:cNvSpPr txBox="1"/>
          <p:nvPr/>
        </p:nvSpPr>
        <p:spPr>
          <a:xfrm>
            <a:off x="894822" y="376230"/>
            <a:ext cx="7043229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r>
              <a:rPr lang="en-US" sz="36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Appendix</a:t>
            </a:r>
            <a:endParaRPr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59" name="Google Shape;359;g2803369a851_0_38"/>
          <p:cNvSpPr/>
          <p:nvPr/>
        </p:nvSpPr>
        <p:spPr>
          <a:xfrm>
            <a:off x="-10657" y="0"/>
            <a:ext cx="371400" cy="6894000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95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803369a851_0_38"/>
          <p:cNvSpPr txBox="1"/>
          <p:nvPr/>
        </p:nvSpPr>
        <p:spPr>
          <a:xfrm>
            <a:off x="894823" y="1488141"/>
            <a:ext cx="1027530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r>
              <a:rPr lang="en-US" sz="30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reference tables</a:t>
            </a:r>
            <a:endParaRPr lang="en-US" sz="3000"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58" name="Google Shape;358;g2803369a851_0_38"/>
          <p:cNvSpPr txBox="1"/>
          <p:nvPr/>
        </p:nvSpPr>
        <p:spPr>
          <a:xfrm>
            <a:off x="894822" y="376230"/>
            <a:ext cx="7043229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r>
              <a:rPr lang="en-US" sz="36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Useful links from Comtrade</a:t>
            </a:r>
            <a:endParaRPr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59" name="Google Shape;359;g2803369a851_0_38"/>
          <p:cNvSpPr/>
          <p:nvPr/>
        </p:nvSpPr>
        <p:spPr>
          <a:xfrm>
            <a:off x="-10657" y="0"/>
            <a:ext cx="371400" cy="6894000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4738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/>
          <p:nvPr/>
        </p:nvSpPr>
        <p:spPr>
          <a:xfrm>
            <a:off x="0" y="339836"/>
            <a:ext cx="371352" cy="6893859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358;g2803369a851_0_38">
            <a:extLst>
              <a:ext uri="{FF2B5EF4-FFF2-40B4-BE49-F238E27FC236}">
                <a16:creationId xmlns:a16="http://schemas.microsoft.com/office/drawing/2014/main" id="{3670CC32-8E86-E413-96D4-1C76E8880963}"/>
              </a:ext>
            </a:extLst>
          </p:cNvPr>
          <p:cNvSpPr txBox="1"/>
          <p:nvPr/>
        </p:nvSpPr>
        <p:spPr>
          <a:xfrm>
            <a:off x="894822" y="376230"/>
            <a:ext cx="9218007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r>
              <a:rPr lang="en-US" sz="36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Atlas data pipeline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BA1A9A-9E33-F4B3-1222-DDCBB6840D25}"/>
              </a:ext>
            </a:extLst>
          </p:cNvPr>
          <p:cNvSpPr/>
          <p:nvPr/>
        </p:nvSpPr>
        <p:spPr>
          <a:xfrm>
            <a:off x="3418918" y="1790061"/>
            <a:ext cx="4873744" cy="4691709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F3B7612-23B6-77B0-D2B6-DB53F9088ACF}"/>
              </a:ext>
            </a:extLst>
          </p:cNvPr>
          <p:cNvSpPr/>
          <p:nvPr/>
        </p:nvSpPr>
        <p:spPr>
          <a:xfrm>
            <a:off x="5915253" y="3281857"/>
            <a:ext cx="4354286" cy="62048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/>
            <a:r>
              <a:rPr lang="en-US" sz="2000" dirty="0">
                <a:solidFill>
                  <a:schemeClr val="bg2"/>
                </a:solidFill>
              </a:rPr>
              <a:t>Comtrade Compactor</a:t>
            </a:r>
          </a:p>
          <a:p>
            <a:pPr lvl="3"/>
            <a:r>
              <a:rPr lang="en-US" sz="1600" i="1" dirty="0">
                <a:solidFill>
                  <a:schemeClr val="bg2"/>
                </a:solidFill>
              </a:rPr>
              <a:t>Request the raw data you want</a:t>
            </a:r>
            <a:endParaRPr lang="en-US" i="1" dirty="0">
              <a:solidFill>
                <a:schemeClr val="bg2"/>
              </a:solidFill>
            </a:endParaRP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BD2DD8D0-FD72-8E29-1810-B46B41024D53}"/>
              </a:ext>
            </a:extLst>
          </p:cNvPr>
          <p:cNvSpPr/>
          <p:nvPr/>
        </p:nvSpPr>
        <p:spPr>
          <a:xfrm>
            <a:off x="5754376" y="2879013"/>
            <a:ext cx="489857" cy="337457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 descr="Database with solid fill">
            <a:extLst>
              <a:ext uri="{FF2B5EF4-FFF2-40B4-BE49-F238E27FC236}">
                <a16:creationId xmlns:a16="http://schemas.microsoft.com/office/drawing/2014/main" id="{AA1E823D-6940-D953-F116-A3BE1F0D9A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50956" y="4320921"/>
            <a:ext cx="914400" cy="914400"/>
          </a:xfrm>
          <a:prstGeom prst="rect">
            <a:avLst/>
          </a:prstGeom>
        </p:spPr>
      </p:pic>
      <p:pic>
        <p:nvPicPr>
          <p:cNvPr id="14" name="Graphic 13" descr="Download with solid fill">
            <a:extLst>
              <a:ext uri="{FF2B5EF4-FFF2-40B4-BE49-F238E27FC236}">
                <a16:creationId xmlns:a16="http://schemas.microsoft.com/office/drawing/2014/main" id="{9B3C6D56-C7F9-E73D-3280-63434411E4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76408" y="3825671"/>
            <a:ext cx="620487" cy="620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6E8770-7D3C-4905-9776-7F40742B5A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0624" y="1207574"/>
            <a:ext cx="2716588" cy="740123"/>
          </a:xfrm>
          <a:prstGeom prst="rect">
            <a:avLst/>
          </a:prstGeom>
        </p:spPr>
      </p:pic>
      <p:sp>
        <p:nvSpPr>
          <p:cNvPr id="10" name="Down Arrow 9">
            <a:extLst>
              <a:ext uri="{FF2B5EF4-FFF2-40B4-BE49-F238E27FC236}">
                <a16:creationId xmlns:a16="http://schemas.microsoft.com/office/drawing/2014/main" id="{CB2DF7E8-30DA-2CAD-E69F-B7AADBBAC657}"/>
              </a:ext>
            </a:extLst>
          </p:cNvPr>
          <p:cNvSpPr/>
          <p:nvPr/>
        </p:nvSpPr>
        <p:spPr>
          <a:xfrm>
            <a:off x="2128712" y="1864019"/>
            <a:ext cx="489857" cy="337457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09D95A6-69F5-E219-7D71-64235E14294D}"/>
              </a:ext>
            </a:extLst>
          </p:cNvPr>
          <p:cNvSpPr/>
          <p:nvPr/>
        </p:nvSpPr>
        <p:spPr>
          <a:xfrm>
            <a:off x="1917204" y="2269484"/>
            <a:ext cx="4354286" cy="6204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bg2"/>
                </a:solidFill>
              </a:rPr>
              <a:t>Comtrade Downloader </a:t>
            </a:r>
          </a:p>
          <a:p>
            <a:r>
              <a:rPr lang="en-US" i="1" dirty="0">
                <a:solidFill>
                  <a:schemeClr val="bg2"/>
                </a:solidFill>
              </a:rPr>
              <a:t>Routinely pulls latest data from Comtrade</a:t>
            </a:r>
          </a:p>
        </p:txBody>
      </p:sp>
      <p:pic>
        <p:nvPicPr>
          <p:cNvPr id="13" name="Graphic 12" descr="Remote learning math outline">
            <a:extLst>
              <a:ext uri="{FF2B5EF4-FFF2-40B4-BE49-F238E27FC236}">
                <a16:creationId xmlns:a16="http://schemas.microsoft.com/office/drawing/2014/main" id="{69259E6F-487C-642B-E612-D1571E1967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76443" y="4334173"/>
            <a:ext cx="914400" cy="914400"/>
          </a:xfrm>
          <a:prstGeom prst="rect">
            <a:avLst/>
          </a:prstGeom>
        </p:spPr>
      </p:pic>
      <p:sp>
        <p:nvSpPr>
          <p:cNvPr id="15" name="Left Arrow 14">
            <a:extLst>
              <a:ext uri="{FF2B5EF4-FFF2-40B4-BE49-F238E27FC236}">
                <a16:creationId xmlns:a16="http://schemas.microsoft.com/office/drawing/2014/main" id="{2BB81B12-CB93-F79F-0085-E905C1C20ADB}"/>
              </a:ext>
            </a:extLst>
          </p:cNvPr>
          <p:cNvSpPr/>
          <p:nvPr/>
        </p:nvSpPr>
        <p:spPr>
          <a:xfrm>
            <a:off x="9146628" y="4506451"/>
            <a:ext cx="565325" cy="543339"/>
          </a:xfrm>
          <a:prstGeom prst="leftArrow">
            <a:avLst/>
          </a:prstGeom>
          <a:gradFill flip="none" rotWithShape="1">
            <a:gsLst>
              <a:gs pos="0">
                <a:srgbClr val="7030A0"/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843B50-2E4E-91E9-CA89-E900B1FBF3C1}"/>
              </a:ext>
            </a:extLst>
          </p:cNvPr>
          <p:cNvSpPr txBox="1"/>
          <p:nvPr/>
        </p:nvSpPr>
        <p:spPr>
          <a:xfrm>
            <a:off x="8005523" y="5159241"/>
            <a:ext cx="14759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Bustos-Yildirim Method</a:t>
            </a:r>
          </a:p>
        </p:txBody>
      </p:sp>
      <p:sp>
        <p:nvSpPr>
          <p:cNvPr id="24" name="Left Arrow 23">
            <a:extLst>
              <a:ext uri="{FF2B5EF4-FFF2-40B4-BE49-F238E27FC236}">
                <a16:creationId xmlns:a16="http://schemas.microsoft.com/office/drawing/2014/main" id="{5FB04FC6-BCBB-5EF4-0BD3-082141A9A258}"/>
              </a:ext>
            </a:extLst>
          </p:cNvPr>
          <p:cNvSpPr/>
          <p:nvPr/>
        </p:nvSpPr>
        <p:spPr>
          <a:xfrm>
            <a:off x="7708719" y="4506451"/>
            <a:ext cx="565325" cy="543339"/>
          </a:xfrm>
          <a:prstGeom prst="leftArrow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D04E7D-B00F-BED1-664B-8481C1DACA54}"/>
              </a:ext>
            </a:extLst>
          </p:cNvPr>
          <p:cNvSpPr txBox="1"/>
          <p:nvPr/>
        </p:nvSpPr>
        <p:spPr>
          <a:xfrm>
            <a:off x="2742895" y="1686087"/>
            <a:ext cx="1628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Comtradeapicall Python library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CD81CB7-2E7A-3780-E6E8-90F3F4A9582A}"/>
              </a:ext>
            </a:extLst>
          </p:cNvPr>
          <p:cNvSpPr/>
          <p:nvPr/>
        </p:nvSpPr>
        <p:spPr>
          <a:xfrm>
            <a:off x="3218973" y="4384054"/>
            <a:ext cx="4354286" cy="62048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/>
            <a:r>
              <a:rPr lang="en-US" sz="2000" dirty="0">
                <a:solidFill>
                  <a:schemeClr val="bg2"/>
                </a:solidFill>
              </a:rPr>
              <a:t>Atlas Data Ingestion</a:t>
            </a:r>
          </a:p>
          <a:p>
            <a:pPr lvl="3"/>
            <a:r>
              <a:rPr lang="en-US" sz="1600" i="1" dirty="0">
                <a:solidFill>
                  <a:schemeClr val="bg2"/>
                </a:solidFill>
              </a:rPr>
              <a:t>Process data and prep for the Atlas</a:t>
            </a:r>
            <a:endParaRPr lang="en-US" i="1" dirty="0">
              <a:solidFill>
                <a:schemeClr val="bg2"/>
              </a:solidFill>
            </a:endParaRPr>
          </a:p>
        </p:txBody>
      </p:sp>
      <p:pic>
        <p:nvPicPr>
          <p:cNvPr id="29" name="Graphic 28" descr="Download with solid fill">
            <a:extLst>
              <a:ext uri="{FF2B5EF4-FFF2-40B4-BE49-F238E27FC236}">
                <a16:creationId xmlns:a16="http://schemas.microsoft.com/office/drawing/2014/main" id="{6CD9BBBD-5ADF-3370-C53A-537537B1339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08674" y="4957131"/>
            <a:ext cx="620487" cy="620487"/>
          </a:xfrm>
          <a:prstGeom prst="rect">
            <a:avLst/>
          </a:prstGeom>
        </p:spPr>
      </p:pic>
      <p:pic>
        <p:nvPicPr>
          <p:cNvPr id="30" name="Graphic 29" descr="Database with solid fill">
            <a:extLst>
              <a:ext uri="{FF2B5EF4-FFF2-40B4-BE49-F238E27FC236}">
                <a16:creationId xmlns:a16="http://schemas.microsoft.com/office/drawing/2014/main" id="{DF23FFE6-8C2A-5AB3-2730-7397C4C258E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61717" y="5477808"/>
            <a:ext cx="914400" cy="914400"/>
          </a:xfrm>
          <a:prstGeom prst="rect">
            <a:avLst/>
          </a:prstGeom>
        </p:spPr>
      </p:pic>
      <p:sp>
        <p:nvSpPr>
          <p:cNvPr id="3" name="5-Point Star 2">
            <a:extLst>
              <a:ext uri="{FF2B5EF4-FFF2-40B4-BE49-F238E27FC236}">
                <a16:creationId xmlns:a16="http://schemas.microsoft.com/office/drawing/2014/main" id="{3AC9B178-1F28-66ED-52A1-5201003CE3C0}"/>
              </a:ext>
            </a:extLst>
          </p:cNvPr>
          <p:cNvSpPr/>
          <p:nvPr/>
        </p:nvSpPr>
        <p:spPr>
          <a:xfrm>
            <a:off x="1398684" y="2381051"/>
            <a:ext cx="418547" cy="397351"/>
          </a:xfrm>
          <a:prstGeom prst="star5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5-Point Star 3">
            <a:extLst>
              <a:ext uri="{FF2B5EF4-FFF2-40B4-BE49-F238E27FC236}">
                <a16:creationId xmlns:a16="http://schemas.microsoft.com/office/drawing/2014/main" id="{56124F0A-F5BF-38DE-7E7F-265437D9222C}"/>
              </a:ext>
            </a:extLst>
          </p:cNvPr>
          <p:cNvSpPr/>
          <p:nvPr/>
        </p:nvSpPr>
        <p:spPr>
          <a:xfrm>
            <a:off x="5437243" y="3406372"/>
            <a:ext cx="418547" cy="397351"/>
          </a:xfrm>
          <a:prstGeom prst="star5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phic 15" descr="Magnifying glass with solid fill">
            <a:extLst>
              <a:ext uri="{FF2B5EF4-FFF2-40B4-BE49-F238E27FC236}">
                <a16:creationId xmlns:a16="http://schemas.microsoft.com/office/drawing/2014/main" id="{EE2A874B-C30B-CD9E-7FB4-8D44AD49FA3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464342" y="3769957"/>
            <a:ext cx="3320513" cy="332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316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803369a851_0_38"/>
          <p:cNvSpPr/>
          <p:nvPr/>
        </p:nvSpPr>
        <p:spPr>
          <a:xfrm>
            <a:off x="-10657" y="0"/>
            <a:ext cx="371400" cy="6894000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358;g2803369a851_0_38">
            <a:extLst>
              <a:ext uri="{FF2B5EF4-FFF2-40B4-BE49-F238E27FC236}">
                <a16:creationId xmlns:a16="http://schemas.microsoft.com/office/drawing/2014/main" id="{CEC24F40-2387-3642-522E-2354F2C172CC}"/>
              </a:ext>
            </a:extLst>
          </p:cNvPr>
          <p:cNvSpPr txBox="1"/>
          <p:nvPr/>
        </p:nvSpPr>
        <p:spPr>
          <a:xfrm>
            <a:off x="894823" y="376230"/>
            <a:ext cx="868313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r>
              <a:rPr lang="en-US" sz="36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Bustos-Yildirim Method</a:t>
            </a:r>
            <a:endParaRPr lang="en-US"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52376E-A21C-316C-3A9E-D509264D1305}"/>
              </a:ext>
            </a:extLst>
          </p:cNvPr>
          <p:cNvSpPr/>
          <p:nvPr/>
        </p:nvSpPr>
        <p:spPr>
          <a:xfrm>
            <a:off x="1189290" y="1674221"/>
            <a:ext cx="3902765" cy="15372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algn="ctr"/>
            <a:r>
              <a:rPr lang="en-US" sz="2000" b="1" dirty="0">
                <a:solidFill>
                  <a:schemeClr val="bg1"/>
                </a:solidFill>
              </a:rPr>
              <a:t>Calculate Inputs</a:t>
            </a:r>
          </a:p>
          <a:p>
            <a:pPr algn="ctr"/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1. Clean trade value totals</a:t>
            </a:r>
          </a:p>
          <a:p>
            <a:r>
              <a:rPr lang="en-US" sz="2000" dirty="0">
                <a:solidFill>
                  <a:schemeClr val="bg1"/>
                </a:solidFill>
              </a:rPr>
              <a:t>2. Build reliability scores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12A5EE16-265C-8978-074D-4CC4306681A7}"/>
              </a:ext>
            </a:extLst>
          </p:cNvPr>
          <p:cNvSpPr/>
          <p:nvPr/>
        </p:nvSpPr>
        <p:spPr>
          <a:xfrm>
            <a:off x="2723228" y="3264482"/>
            <a:ext cx="834887" cy="68248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16B111-525D-8078-EB8C-403294AB0747}"/>
              </a:ext>
            </a:extLst>
          </p:cNvPr>
          <p:cNvSpPr/>
          <p:nvPr/>
        </p:nvSpPr>
        <p:spPr>
          <a:xfrm>
            <a:off x="1189290" y="4006157"/>
            <a:ext cx="9362662" cy="73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Apply reliability score to trade totals =&gt; produces         </a:t>
            </a:r>
            <a:r>
              <a:rPr lang="en-US" sz="2000" b="1" dirty="0"/>
              <a:t>Growth Lab </a:t>
            </a:r>
            <a:r>
              <a:rPr lang="en-US" sz="2000" dirty="0"/>
              <a:t>trade values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F20809-24C6-E962-CAF8-4D6C68405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236" y="4185055"/>
            <a:ext cx="431800" cy="4064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A983259-191E-7118-2764-044A2EB46136}"/>
              </a:ext>
            </a:extLst>
          </p:cNvPr>
          <p:cNvSpPr/>
          <p:nvPr/>
        </p:nvSpPr>
        <p:spPr>
          <a:xfrm>
            <a:off x="1189290" y="5584966"/>
            <a:ext cx="3902765" cy="6758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000" dirty="0"/>
              <a:t>Run complexity calculations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D78CFB28-60AA-715D-2909-518C6E5E304B}"/>
              </a:ext>
            </a:extLst>
          </p:cNvPr>
          <p:cNvSpPr/>
          <p:nvPr/>
        </p:nvSpPr>
        <p:spPr>
          <a:xfrm>
            <a:off x="2723227" y="4834368"/>
            <a:ext cx="834887" cy="64985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545F2D10-7CCE-C281-255C-96CDC9FBDB5B}"/>
              </a:ext>
            </a:extLst>
          </p:cNvPr>
          <p:cNvSpPr/>
          <p:nvPr/>
        </p:nvSpPr>
        <p:spPr>
          <a:xfrm rot="16200000">
            <a:off x="5237828" y="5498826"/>
            <a:ext cx="834887" cy="84813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FCCAA9D1-56FC-9676-4C60-049AD6E765EA}"/>
              </a:ext>
            </a:extLst>
          </p:cNvPr>
          <p:cNvSpPr/>
          <p:nvPr/>
        </p:nvSpPr>
        <p:spPr>
          <a:xfrm>
            <a:off x="7046819" y="5581469"/>
            <a:ext cx="3505133" cy="67935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Ready for Atlas Ingestion</a:t>
            </a:r>
          </a:p>
        </p:txBody>
      </p:sp>
      <p:pic>
        <p:nvPicPr>
          <p:cNvPr id="17" name="Graphic 16" descr="Database with solid fill">
            <a:extLst>
              <a:ext uri="{FF2B5EF4-FFF2-40B4-BE49-F238E27FC236}">
                <a16:creationId xmlns:a16="http://schemas.microsoft.com/office/drawing/2014/main" id="{E4FC48E5-6E0B-43F2-3E0C-E4E15846F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79341" y="5391222"/>
            <a:ext cx="1090548" cy="1090548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FA59FA0D-CB76-5D13-DC6F-C07628DD8CA5}"/>
              </a:ext>
            </a:extLst>
          </p:cNvPr>
          <p:cNvSpPr/>
          <p:nvPr/>
        </p:nvSpPr>
        <p:spPr>
          <a:xfrm>
            <a:off x="894823" y="2442847"/>
            <a:ext cx="294467" cy="294468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3AE206C-11E4-82AC-DB68-350B19FD68AD}"/>
              </a:ext>
            </a:extLst>
          </p:cNvPr>
          <p:cNvSpPr/>
          <p:nvPr/>
        </p:nvSpPr>
        <p:spPr>
          <a:xfrm>
            <a:off x="902572" y="2768779"/>
            <a:ext cx="294467" cy="294468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0286190-D370-42CA-4655-A51C5FDE0A21}"/>
              </a:ext>
            </a:extLst>
          </p:cNvPr>
          <p:cNvSpPr/>
          <p:nvPr/>
        </p:nvSpPr>
        <p:spPr>
          <a:xfrm>
            <a:off x="894823" y="4241021"/>
            <a:ext cx="294467" cy="294468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48D91CC-DCD4-97A5-90B7-638BDE095628}"/>
              </a:ext>
            </a:extLst>
          </p:cNvPr>
          <p:cNvSpPr/>
          <p:nvPr/>
        </p:nvSpPr>
        <p:spPr>
          <a:xfrm>
            <a:off x="902572" y="5769897"/>
            <a:ext cx="294467" cy="294468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7D1BD3-E19E-1CD8-48AD-1C7B4F134BF9}"/>
              </a:ext>
            </a:extLst>
          </p:cNvPr>
          <p:cNvSpPr/>
          <p:nvPr/>
        </p:nvSpPr>
        <p:spPr>
          <a:xfrm>
            <a:off x="1197038" y="1204442"/>
            <a:ext cx="3892957" cy="3781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algn="ctr"/>
            <a:r>
              <a:rPr lang="en-US" sz="2000" b="1" dirty="0">
                <a:solidFill>
                  <a:schemeClr val="bg1"/>
                </a:solidFill>
              </a:rPr>
              <a:t>Download Data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9EA73E-6CC9-BE1C-D85B-1209E0636EBF}"/>
              </a:ext>
            </a:extLst>
          </p:cNvPr>
          <p:cNvSpPr txBox="1"/>
          <p:nvPr/>
        </p:nvSpPr>
        <p:spPr>
          <a:xfrm>
            <a:off x="1197038" y="6441082"/>
            <a:ext cx="6428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Represents a Stata file (several hundred lines of code) 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74A76F8-4CFC-4A60-7077-316AB98822A4}"/>
              </a:ext>
            </a:extLst>
          </p:cNvPr>
          <p:cNvSpPr/>
          <p:nvPr/>
        </p:nvSpPr>
        <p:spPr>
          <a:xfrm>
            <a:off x="1053885" y="6518572"/>
            <a:ext cx="135404" cy="161196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70FB6-0718-D192-C8AB-B9AB63E75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Phase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9FB54-FF10-23CF-420F-245B6B8C0A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marL="114300" indent="0">
              <a:buNone/>
            </a:pPr>
            <a:r>
              <a:rPr lang="en-US" b="1" dirty="0"/>
              <a:t>Current State Overview </a:t>
            </a:r>
          </a:p>
          <a:p>
            <a:r>
              <a:rPr lang="en-US" strike="sngStrike" dirty="0"/>
              <a:t>Access Stata data files</a:t>
            </a:r>
          </a:p>
          <a:p>
            <a:r>
              <a:rPr lang="en-US" dirty="0"/>
              <a:t>Stata code walkthrough (started)</a:t>
            </a:r>
          </a:p>
          <a:p>
            <a:r>
              <a:rPr lang="en-US" dirty="0"/>
              <a:t>E-complexity walkthrough (determine if any gaps for Atlas needs)</a:t>
            </a:r>
          </a:p>
          <a:p>
            <a:r>
              <a:rPr lang="en-US" dirty="0"/>
              <a:t>Determine python package for performant requirements</a:t>
            </a:r>
          </a:p>
          <a:p>
            <a:r>
              <a:rPr lang="en-US" dirty="0"/>
              <a:t>Delta between previous download file &amp; new download files &amp; impact to approach</a:t>
            </a:r>
          </a:p>
          <a:p>
            <a:r>
              <a:rPr lang="en-US" dirty="0"/>
              <a:t>Setup Stata code to easily execute on the cluster</a:t>
            </a:r>
          </a:p>
          <a:p>
            <a:pPr marL="114300" indent="0">
              <a:buNone/>
            </a:pPr>
            <a:r>
              <a:rPr lang="en-US" b="1" dirty="0"/>
              <a:t>Python Code Design</a:t>
            </a:r>
          </a:p>
          <a:p>
            <a:r>
              <a:rPr lang="en-US" dirty="0"/>
              <a:t>Integration with data downloads into atlas ingestion</a:t>
            </a:r>
          </a:p>
          <a:p>
            <a:r>
              <a:rPr lang="en-US" dirty="0"/>
              <a:t>Determine data inputs and outputs</a:t>
            </a:r>
          </a:p>
          <a:p>
            <a:r>
              <a:rPr lang="en-US" dirty="0"/>
              <a:t>Determine integration with e-complexity package</a:t>
            </a:r>
          </a:p>
          <a:p>
            <a:r>
              <a:rPr lang="en-US" dirty="0"/>
              <a:t>Map out Python file structure</a:t>
            </a:r>
          </a:p>
        </p:txBody>
      </p:sp>
    </p:spTree>
    <p:extLst>
      <p:ext uri="{BB962C8B-B14F-4D97-AF65-F5344CB8AC3E}">
        <p14:creationId xmlns:p14="http://schemas.microsoft.com/office/powerpoint/2010/main" val="1829917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87D8A-F41D-0EEC-3AB8-545BE87AD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507358-F3C8-BBBC-87BC-DF5EAB2040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195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803369a851_0_38"/>
          <p:cNvSpPr txBox="1"/>
          <p:nvPr/>
        </p:nvSpPr>
        <p:spPr>
          <a:xfrm>
            <a:off x="7264769" y="4467130"/>
            <a:ext cx="2877079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r>
              <a:rPr lang="en-US" sz="48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Scratch Slides … might be useful later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endParaRPr lang="en-US" sz="4800"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venir"/>
              <a:buNone/>
            </a:pPr>
            <a:endParaRPr lang="en-US" sz="4800"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59" name="Google Shape;359;g2803369a851_0_38"/>
          <p:cNvSpPr/>
          <p:nvPr/>
        </p:nvSpPr>
        <p:spPr>
          <a:xfrm>
            <a:off x="-10657" y="0"/>
            <a:ext cx="371400" cy="6894000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C63DEC-F889-220A-25D7-C42B544A6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066" y="1109430"/>
            <a:ext cx="5195934" cy="514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68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6651171" y="1079500"/>
            <a:ext cx="5192486" cy="21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venir"/>
              <a:buNone/>
            </a:pPr>
            <a:r>
              <a:rPr lang="en-US" sz="64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Avenir"/>
                <a:sym typeface="Source Sans Pro"/>
              </a:rPr>
              <a:t>Data from Comtrade</a:t>
            </a:r>
            <a:endParaRPr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6651170" y="3429000"/>
            <a:ext cx="304800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November 2023</a:t>
            </a:r>
            <a:endParaRPr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D77DAF-B750-3145-C0A1-6D9706F94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6511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93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803369a851_0_38"/>
          <p:cNvSpPr/>
          <p:nvPr/>
        </p:nvSpPr>
        <p:spPr>
          <a:xfrm>
            <a:off x="-10657" y="0"/>
            <a:ext cx="371400" cy="6894000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FFCE75C-3330-234D-18BF-A7A41EAC3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7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More points of ready-access to trade data are needed</a:t>
            </a:r>
          </a:p>
        </p:txBody>
      </p:sp>
      <p:sp>
        <p:nvSpPr>
          <p:cNvPr id="7" name="Google Shape;357;g2803369a851_0_38">
            <a:extLst>
              <a:ext uri="{FF2B5EF4-FFF2-40B4-BE49-F238E27FC236}">
                <a16:creationId xmlns:a16="http://schemas.microsoft.com/office/drawing/2014/main" id="{5300C80C-44DC-000D-84D4-0382E6C61D0A}"/>
              </a:ext>
            </a:extLst>
          </p:cNvPr>
          <p:cNvSpPr txBox="1"/>
          <p:nvPr/>
        </p:nvSpPr>
        <p:spPr>
          <a:xfrm>
            <a:off x="894823" y="1488141"/>
            <a:ext cx="10275300" cy="378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r>
              <a:rPr lang="en-US" sz="30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Overly reliant on a small number of people to provide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endParaRPr lang="en-US" sz="3000"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r>
              <a:rPr lang="en-US" sz="30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available for download is updated once a year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endParaRPr lang="en-US" sz="3000"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r>
              <a:rPr lang="en-US" sz="30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Comtrade provides more data than what’s made available from </a:t>
            </a:r>
            <a:r>
              <a:rPr lang="en-US" sz="3000" dirty="0" err="1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Dataverse</a:t>
            </a:r>
            <a:endParaRPr lang="en-US" sz="3000"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endParaRPr lang="en-US" sz="3000"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r>
              <a:rPr lang="en-US" sz="30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Comtrade recently changed their API and gave us more data</a:t>
            </a:r>
            <a:endParaRPr dirty="0">
              <a:solidFill>
                <a:schemeClr val="tx2">
                  <a:lumMod val="25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905635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803369a851_0_38"/>
          <p:cNvSpPr/>
          <p:nvPr/>
        </p:nvSpPr>
        <p:spPr>
          <a:xfrm>
            <a:off x="-10657" y="0"/>
            <a:ext cx="371400" cy="6894000"/>
          </a:xfrm>
          <a:prstGeom prst="rect">
            <a:avLst/>
          </a:prstGeom>
          <a:gradFill>
            <a:gsLst>
              <a:gs pos="0">
                <a:srgbClr val="162E5A"/>
              </a:gs>
              <a:gs pos="47000">
                <a:srgbClr val="3F71CA"/>
              </a:gs>
              <a:gs pos="100000">
                <a:srgbClr val="27519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4535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357;g2803369a851_0_38">
            <a:extLst>
              <a:ext uri="{FF2B5EF4-FFF2-40B4-BE49-F238E27FC236}">
                <a16:creationId xmlns:a16="http://schemas.microsoft.com/office/drawing/2014/main" id="{5300C80C-44DC-000D-84D4-0382E6C61D0A}"/>
              </a:ext>
            </a:extLst>
          </p:cNvPr>
          <p:cNvSpPr txBox="1"/>
          <p:nvPr/>
        </p:nvSpPr>
        <p:spPr>
          <a:xfrm>
            <a:off x="894823" y="1488141"/>
            <a:ext cx="102753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r>
              <a:rPr lang="en-US" sz="30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more data fields</a:t>
            </a:r>
          </a:p>
          <a:p>
            <a:pPr marL="457200" marR="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Pro"/>
              <a:buChar char="•"/>
            </a:pPr>
            <a:r>
              <a:rPr lang="en-US" sz="3000" dirty="0">
                <a:solidFill>
                  <a:schemeClr val="tx2">
                    <a:lumMod val="25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more complicated API structure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F10D4C-9842-D8D1-C62E-77DC0D8F93A4}"/>
              </a:ext>
            </a:extLst>
          </p:cNvPr>
          <p:cNvSpPr/>
          <p:nvPr/>
        </p:nvSpPr>
        <p:spPr>
          <a:xfrm>
            <a:off x="642938" y="4648200"/>
            <a:ext cx="11244262" cy="1524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2">
                    <a:lumMod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	Opportunity to build a new way for the lab to access trade data</a:t>
            </a:r>
          </a:p>
        </p:txBody>
      </p:sp>
      <p:pic>
        <p:nvPicPr>
          <p:cNvPr id="9" name="Graphic 8" descr="Lights On with solid fill">
            <a:extLst>
              <a:ext uri="{FF2B5EF4-FFF2-40B4-BE49-F238E27FC236}">
                <a16:creationId xmlns:a16="http://schemas.microsoft.com/office/drawing/2014/main" id="{94CD9D69-1154-3446-DA4F-2C64FD455B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2886" y="4953000"/>
            <a:ext cx="914400" cy="9144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1D949F2-78C2-A265-73F5-94AB1BF9BC9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77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solidFill>
                  <a:schemeClr val="tx2">
                    <a:lumMod val="2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Comtrade introduced a new API …</a:t>
            </a:r>
          </a:p>
        </p:txBody>
      </p:sp>
    </p:spTree>
    <p:extLst>
      <p:ext uri="{BB962C8B-B14F-4D97-AF65-F5344CB8AC3E}">
        <p14:creationId xmlns:p14="http://schemas.microsoft.com/office/powerpoint/2010/main" val="2044186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37194</TotalTime>
  <Words>545</Words>
  <Application>Microsoft Macintosh PowerPoint</Application>
  <PresentationFormat>Widescreen</PresentationFormat>
  <Paragraphs>110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Avenir</vt:lpstr>
      <vt:lpstr>Calibri</vt:lpstr>
      <vt:lpstr>Source Sans Pro</vt:lpstr>
      <vt:lpstr>Office Theme</vt:lpstr>
      <vt:lpstr>Atlas Data Cleaning</vt:lpstr>
      <vt:lpstr>PowerPoint Presentation</vt:lpstr>
      <vt:lpstr>PowerPoint Presentation</vt:lpstr>
      <vt:lpstr>Design Phase</vt:lpstr>
      <vt:lpstr>PowerPoint Presentation</vt:lpstr>
      <vt:lpstr>PowerPoint Presentation</vt:lpstr>
      <vt:lpstr>Data from Comtrade</vt:lpstr>
      <vt:lpstr>More points of ready-access to trade data are needed</vt:lpstr>
      <vt:lpstr>PowerPoint Presentation</vt:lpstr>
      <vt:lpstr>Comtrade gave us more data…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Country Inclusion       </dc:title>
  <dc:creator>Hill, Kathleen</dc:creator>
  <cp:lastModifiedBy>Jackson, Ellie</cp:lastModifiedBy>
  <cp:revision>44</cp:revision>
  <dcterms:created xsi:type="dcterms:W3CDTF">2018-04-11T20:00:31Z</dcterms:created>
  <dcterms:modified xsi:type="dcterms:W3CDTF">2024-01-16T22:47:17Z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0x01010086F64E42CA329C4A92064F870B9E0DAD</vt:lpwstr>
  </property>
</Properties>
</file>